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3" r:id="rId4"/>
    <p:sldId id="262" r:id="rId5"/>
    <p:sldId id="269" r:id="rId6"/>
    <p:sldId id="264" r:id="rId7"/>
    <p:sldId id="267" r:id="rId8"/>
    <p:sldId id="266" r:id="rId9"/>
    <p:sldId id="258" r:id="rId10"/>
    <p:sldId id="268" r:id="rId11"/>
    <p:sldId id="265" r:id="rId12"/>
    <p:sldId id="270" r:id="rId13"/>
    <p:sldId id="271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120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/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F20582E-5DB7-4DF4-81D5-526440EF1B8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F03BD-5B03-4B15-ADB8-CFAB51425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6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vert" rtlCol="0"/>
          <a:lstStyle>
            <a:lvl1pPr>
              <a:defRPr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vert" rtlCol="0"/>
          <a:lstStyle/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F20582E-5DB7-4DF4-81D5-526440EF1B8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F03BD-5B03-4B15-ADB8-CFAB51425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02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F20582E-5DB7-4DF4-81D5-526440EF1B8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F03BD-5B03-4B15-ADB8-CFAB51425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634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3131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F20582E-5DB7-4DF4-81D5-526440EF1B8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F03BD-5B03-4B15-ADB8-CFAB51425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28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8" name="頁尾預留位置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7" name="日期預留位置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F20582E-5DB7-4DF4-81D5-526440EF1B8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F03BD-5B03-4B15-ADB8-CFAB51425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261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3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F20582E-5DB7-4DF4-81D5-526440EF1B8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F03BD-5B03-4B15-ADB8-CFAB51425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39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2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F20582E-5DB7-4DF4-81D5-526440EF1B8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F03BD-5B03-4B15-ADB8-CFAB51425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3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  <a:p>
            <a:pPr lvl="1" rtl="0"/>
            <a:r>
              <a:rPr lang="zh-TW" altLang="en-US" smtClean="0"/>
              <a:t>第二層</a:t>
            </a:r>
          </a:p>
          <a:p>
            <a:pPr lvl="2" rtl="0"/>
            <a:r>
              <a:rPr lang="zh-TW" altLang="en-US" smtClean="0"/>
              <a:t>第三層</a:t>
            </a:r>
          </a:p>
          <a:p>
            <a:pPr lvl="3" rtl="0"/>
            <a:r>
              <a:rPr lang="zh-TW" altLang="en-US" smtClean="0"/>
              <a:t>第四層</a:t>
            </a:r>
          </a:p>
          <a:p>
            <a:pPr lvl="4" rtl="0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F20582E-5DB7-4DF4-81D5-526440EF1B8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F03BD-5B03-4B15-ADB8-CFAB51425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47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smtClean="0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F20582E-5DB7-4DF4-81D5-526440EF1B8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11F03BD-5B03-4B15-ADB8-CFAB51425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19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dirty="0" smtClean="0"/>
              <a:t>按一下以編輯母片文字樣式</a:t>
            </a:r>
          </a:p>
          <a:p>
            <a:pPr lvl="1" rtl="0"/>
            <a:r>
              <a:rPr lang="zh-TW" altLang="en-US" dirty="0" smtClean="0"/>
              <a:t>第二層</a:t>
            </a:r>
          </a:p>
          <a:p>
            <a:pPr lvl="2" rtl="0"/>
            <a:r>
              <a:rPr lang="zh-TW" altLang="en-US" dirty="0" smtClean="0"/>
              <a:t>第三層</a:t>
            </a:r>
          </a:p>
          <a:p>
            <a:pPr lvl="3" rtl="0"/>
            <a:r>
              <a:rPr lang="zh-TW" altLang="en-US" dirty="0" smtClean="0"/>
              <a:t>第四層</a:t>
            </a:r>
          </a:p>
          <a:p>
            <a:pPr lvl="4" rtl="0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頁尾預留位置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日期預留位置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fld id="{5F20582E-5DB7-4DF4-81D5-526440EF1B8E}" type="datetimeFigureOut">
              <a:rPr lang="zh-TW" altLang="en-US" smtClean="0"/>
              <a:t>2019/12/3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新細明體" panose="02020500000000000000" pitchFamily="18" charset="-120"/>
                <a:ea typeface="新細明體" panose="02020500000000000000" pitchFamily="18" charset="-120"/>
              </a:defRPr>
            </a:lvl1pPr>
          </a:lstStyle>
          <a:p>
            <a:fld id="{311F03BD-5B03-4B15-ADB8-CFAB51425C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180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新細明體" panose="02020500000000000000" pitchFamily="18" charset="-120"/>
          <a:ea typeface="新細明體" panose="02020500000000000000" pitchFamily="18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新細明體" panose="02020500000000000000" pitchFamily="18" charset="-120"/>
          <a:ea typeface="新細明體" panose="02020500000000000000" pitchFamily="18" charset="-120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新細明體" panose="02020500000000000000" pitchFamily="18" charset="-120"/>
          <a:ea typeface="新細明體" panose="02020500000000000000" pitchFamily="18" charset="-120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新細明體" panose="02020500000000000000" pitchFamily="18" charset="-120"/>
          <a:ea typeface="新細明體" panose="02020500000000000000" pitchFamily="18" charset="-120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新細明體" panose="02020500000000000000" pitchFamily="18" charset="-120"/>
          <a:ea typeface="新細明體" panose="02020500000000000000" pitchFamily="18" charset="-120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新細明體" panose="02020500000000000000" pitchFamily="18" charset="-120"/>
          <a:ea typeface="新細明體" panose="02020500000000000000" pitchFamily="18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cubo-ai/%E7%89%A9%E9%AB%94%E5%81%B5%E6%B8%AC-object-detection-740096ec454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Object detection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蔣</a:t>
            </a:r>
            <a:r>
              <a:rPr lang="zh-TW" altLang="en-US" dirty="0" smtClean="0"/>
              <a:t>圳</a:t>
            </a:r>
            <a:r>
              <a:rPr lang="zh-TW" altLang="en-US" dirty="0"/>
              <a:t>嵐</a:t>
            </a:r>
          </a:p>
        </p:txBody>
      </p:sp>
    </p:spTree>
    <p:extLst>
      <p:ext uri="{BB962C8B-B14F-4D97-AF65-F5344CB8AC3E}">
        <p14:creationId xmlns:p14="http://schemas.microsoft.com/office/powerpoint/2010/main" val="193104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Delete the other part of the image, only remain one object in an 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550" y="2760425"/>
            <a:ext cx="3981558" cy="330088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108" y="2760425"/>
            <a:ext cx="3981558" cy="330088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92" y="2760425"/>
            <a:ext cx="3981558" cy="330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3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https://medium.com/cubo-ai/%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E7%89%A9%E9%AB%94%E5%81%B5%E6%B8%AC-object-detection-740096ec4540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Garcia-Garcia, S. Orts-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Escolano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Oprea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Villena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-Martinez, and J.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Garcia-Rodriguez, “A Review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Deep Learning Techniques Applied to Semantic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Segmentation,”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cite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arxiv:1704.06857Comment: Submitted to TPAMI on Apr. 22, 2017.</a:t>
            </a:r>
            <a:endParaRPr lang="en-US" altLang="zh-TW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He, Georgia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Gkioxari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Piotr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Dollar, Ross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Girshick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r>
              <a:rPr lang="en-US" altLang="zh-TW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,” The IEEE International Conference on Computer Vision (ICCV), 2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017, pp. 2961-2969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54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65" y="1825625"/>
            <a:ext cx="2057400" cy="30384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395" y="1825624"/>
            <a:ext cx="2057400" cy="303847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314825" y="511492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Far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205401" y="5114925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Near</a:t>
            </a:r>
          </a:p>
        </p:txBody>
      </p:sp>
    </p:spTree>
    <p:extLst>
      <p:ext uri="{BB962C8B-B14F-4D97-AF65-F5344CB8AC3E}">
        <p14:creationId xmlns:p14="http://schemas.microsoft.com/office/powerpoint/2010/main" val="4273218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04" t="24804" r="46198" b="46850"/>
          <a:stretch/>
        </p:blipFill>
        <p:spPr>
          <a:xfrm>
            <a:off x="904875" y="1825625"/>
            <a:ext cx="9802037" cy="275394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56004" t="71522" r="24581" b="9554"/>
          <a:stretch/>
        </p:blipFill>
        <p:spPr>
          <a:xfrm>
            <a:off x="5070745" y="4772734"/>
            <a:ext cx="3550597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79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Divide the far area or near area by object(new), not pixel(old)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ets suppose the clock on the left side of the image</a:t>
            </a:r>
            <a:b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total 500 pixels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the old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lvl="2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maybe it only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detecte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300 pixels as near area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avoid this problem if we say the clock is an</a:t>
            </a:r>
            <a:b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not pixels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detected the clock as a near area, the whole clock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be identified as the near area.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57" y="2337852"/>
            <a:ext cx="5144218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 describe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 describe: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four kind of task in the picture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our problem we need task (d)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12" y="1825625"/>
            <a:ext cx="52482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2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 describe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we need to use a technique called instance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is the most famous one in object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can’t solve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we use Mask R-CNN</a:t>
            </a:r>
          </a:p>
        </p:txBody>
      </p:sp>
    </p:spTree>
    <p:extLst>
      <p:ext uri="{BB962C8B-B14F-4D97-AF65-F5344CB8AC3E}">
        <p14:creationId xmlns:p14="http://schemas.microsoft.com/office/powerpoint/2010/main" val="147799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Yolo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 only have bounding box and class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38" y="3037941"/>
            <a:ext cx="3798774" cy="305300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162" y="2873283"/>
            <a:ext cx="4086663" cy="33036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175" y="3199876"/>
            <a:ext cx="3552412" cy="285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1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9" y="1825625"/>
            <a:ext cx="11985302" cy="45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Faster R-CNN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 is base on Faster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R-CNN,</a:t>
            </a:r>
            <a:b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quick review of Faster R-CNN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from CNN we get a feature map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region proposal network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RPN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 Region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)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pooling to let all the ROI in the same size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Last using classifier ( Fully Connected Layer )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bounding box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class</a:t>
            </a:r>
          </a:p>
        </p:txBody>
      </p:sp>
      <p:pic>
        <p:nvPicPr>
          <p:cNvPr id="2050" name="Picture 2" descr="https://miro.medium.com/max/568/1*ndYVI-YCEGCoyRst1ytHj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975" y="1214437"/>
            <a:ext cx="4568825" cy="5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61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is doing the same in Faster R-CNN, feature map then get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here is different to Faster R-CNN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Doesn’t use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pooling ( Nearest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 ), use </a:t>
            </a:r>
            <a:r>
              <a:rPr lang="en-US" altLang="zh-TW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RoIAlign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Bilinear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Interpolation)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endParaRPr lang="en-US" altLang="zh-TW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 Convolutional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lvl="1"/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 a new output: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masks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mask-RCNN實例分割框架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3128419"/>
            <a:ext cx="7131049" cy="323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6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Mask R-CNN result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itself will pass a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output: segmentation masks 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916" y="3075318"/>
            <a:ext cx="3710470" cy="307614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911" y="2868513"/>
            <a:ext cx="3970140" cy="33084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1" y="3075318"/>
            <a:ext cx="3745325" cy="301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9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城市素描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335_TF03031010_TF03031010.potx" id="{A23123E4-3215-4911-9DBF-44DBEB337DC0}" vid="{8859ACC6-CBEB-4574-AF0E-FAD76B64E4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TF03031010</Template>
  <TotalTime>3243</TotalTime>
  <Words>273</Words>
  <Application>Microsoft Office PowerPoint</Application>
  <PresentationFormat>寬螢幕</PresentationFormat>
  <Paragraphs>47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新細明體</vt:lpstr>
      <vt:lpstr>Arial</vt:lpstr>
      <vt:lpstr>Century Schoolbook</vt:lpstr>
      <vt:lpstr>Times New Roman</vt:lpstr>
      <vt:lpstr>城市素描 16X9</vt:lpstr>
      <vt:lpstr>Object detection</vt:lpstr>
      <vt:lpstr>Motion</vt:lpstr>
      <vt:lpstr>Task describe</vt:lpstr>
      <vt:lpstr>Task describe</vt:lpstr>
      <vt:lpstr>Yolo result</vt:lpstr>
      <vt:lpstr>Mask R-CNN result</vt:lpstr>
      <vt:lpstr>Faster R-CNN</vt:lpstr>
      <vt:lpstr>Mask R-CNN</vt:lpstr>
      <vt:lpstr>Mask R-CNN result</vt:lpstr>
      <vt:lpstr>Final result</vt:lpstr>
      <vt:lpstr>Reference</vt:lpstr>
      <vt:lpstr>Problem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Jimmy</dc:creator>
  <cp:lastModifiedBy>Jimmy</cp:lastModifiedBy>
  <cp:revision>27</cp:revision>
  <dcterms:created xsi:type="dcterms:W3CDTF">2019-11-02T13:02:32Z</dcterms:created>
  <dcterms:modified xsi:type="dcterms:W3CDTF">2019-12-03T15:49:49Z</dcterms:modified>
</cp:coreProperties>
</file>